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rmAutofit/>
          </a:bodyPr>
          <a:lstStyle/>
          <a:p>
            <a:r>
              <a:rPr lang="hr-HR" dirty="0" smtClean="0"/>
              <a:t>Što je energetski napitak?</a:t>
            </a:r>
            <a:endParaRPr lang="hr-HR" dirty="0"/>
          </a:p>
        </p:txBody>
      </p:sp>
      <p:pic>
        <p:nvPicPr>
          <p:cNvPr id="1026" name="Picture 2" descr="J:\Slike za skolu\samo-jedno-energetsko-pice-moze-bitno-povecati-krvni-tlak-slika-27625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133600"/>
            <a:ext cx="8153400" cy="44334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hr-HR" dirty="0" smtClean="0"/>
              <a:t> Međutim - oprez! Iako su prirodni, takvi energetski napici isto sadrže velike količine kofeina i djeluju kao stimulansi. </a:t>
            </a:r>
          </a:p>
          <a:p>
            <a:r>
              <a:rPr lang="hr-HR" dirty="0" smtClean="0"/>
              <a:t> To znači da oni oslobađaju zalihe energije, koje su rezervirane u našem organizmu. Nakon perioda aktivnosti i euforije dolazi period pada energije i koncentracije.</a:t>
            </a:r>
          </a:p>
          <a:p>
            <a:r>
              <a:rPr lang="hr-HR" dirty="0" smtClean="0"/>
              <a:t>Dugotrajno konzumiranje energetskih napitaka iscrpljuje Vaš organizam, nanosi štetu kardiovaskularnom sustavu i uzrokuje prijevremeno starenje.</a:t>
            </a:r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Umjesto energetskog napitka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Ako ste umorni, ali nemate mogućnosti da odspavate, probajte sljedeće:</a:t>
            </a:r>
          </a:p>
          <a:p>
            <a:r>
              <a:rPr lang="hr-HR" dirty="0" smtClean="0"/>
              <a:t>lagana vježba:</a:t>
            </a:r>
          </a:p>
          <a:p>
            <a:r>
              <a:rPr lang="hr-HR" dirty="0" smtClean="0"/>
              <a:t>lagano vježbajte 15 minuta da bi vratili energiju i koncentraciju</a:t>
            </a:r>
          </a:p>
          <a:p>
            <a:r>
              <a:rPr lang="hr-HR" dirty="0" smtClean="0"/>
              <a:t>kratki odmor:</a:t>
            </a:r>
          </a:p>
          <a:p>
            <a:r>
              <a:rPr lang="hr-HR" dirty="0" smtClean="0"/>
              <a:t> sjednite u ugodan položaj, zatvorite oči i odmorite se 15 minuta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hr-HR" dirty="0" smtClean="0"/>
              <a:t> yoga, meditacija, vježbe disanja:</a:t>
            </a:r>
          </a:p>
          <a:p>
            <a:r>
              <a:rPr lang="hr-HR" dirty="0" smtClean="0"/>
              <a:t>ove metode zasigurno će Vam vratiti energiju i dobro raspoloženje</a:t>
            </a:r>
          </a:p>
          <a:p>
            <a:r>
              <a:rPr lang="hr-HR" dirty="0" smtClean="0"/>
              <a:t>hladan tuš:</a:t>
            </a:r>
          </a:p>
          <a:p>
            <a:r>
              <a:rPr lang="hr-HR" dirty="0" smtClean="0"/>
              <a:t>Ovo je provjereni način da se razbudite!</a:t>
            </a:r>
          </a:p>
          <a:p>
            <a:r>
              <a:rPr lang="hr-HR" dirty="0" smtClean="0"/>
              <a:t>svježi zrak i sunce:</a:t>
            </a:r>
          </a:p>
          <a:p>
            <a:r>
              <a:rPr lang="hr-HR" dirty="0" smtClean="0"/>
              <a:t>izađite van i prošećite na svježem zraku</a:t>
            </a:r>
          </a:p>
          <a:p>
            <a:r>
              <a:rPr lang="hr-HR" dirty="0" smtClean="0"/>
              <a:t>hrana koja daje energiju:</a:t>
            </a:r>
          </a:p>
          <a:p>
            <a:r>
              <a:rPr lang="hr-HR" dirty="0" smtClean="0"/>
              <a:t>obnovite razinu energije tako da pojedete sočno voće ili cjelovite žitarice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hr-HR" dirty="0" smtClean="0"/>
              <a:t> voda:</a:t>
            </a:r>
          </a:p>
          <a:p>
            <a:r>
              <a:rPr lang="hr-HR" dirty="0" smtClean="0"/>
              <a:t>popijte čašu izvorske ili</a:t>
            </a:r>
          </a:p>
          <a:p>
            <a:pPr>
              <a:buNone/>
            </a:pPr>
            <a:r>
              <a:rPr lang="hr-HR" dirty="0" smtClean="0"/>
              <a:t>pročišćene ionizirane vode </a:t>
            </a:r>
          </a:p>
          <a:p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>
              <a:latin typeface="Edwardian Script ITC" pitchFamily="66" charset="0"/>
            </a:endParaRPr>
          </a:p>
        </p:txBody>
      </p:sp>
      <p:pic>
        <p:nvPicPr>
          <p:cNvPr id="17411" name="Picture 3" descr="C:\Users\KOJCOSI\Desktop\da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533400"/>
            <a:ext cx="306705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Prezentaciju </a:t>
            </a:r>
            <a:r>
              <a:rPr lang="hr-HR" sz="3600" dirty="0" smtClean="0"/>
              <a:t>napravili učenici 7. razreda: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Bojan Kojčinović</a:t>
            </a:r>
          </a:p>
          <a:p>
            <a:r>
              <a:rPr lang="hr-HR" dirty="0" smtClean="0"/>
              <a:t>Ignjat Turićanin</a:t>
            </a:r>
          </a:p>
          <a:p>
            <a:r>
              <a:rPr lang="hr-HR" dirty="0" smtClean="0"/>
              <a:t>Jovan Vojnović</a:t>
            </a:r>
          </a:p>
          <a:p>
            <a:r>
              <a:rPr lang="hr-HR" dirty="0" smtClean="0"/>
              <a:t>Miladin Radović</a:t>
            </a:r>
          </a:p>
          <a:p>
            <a:r>
              <a:rPr lang="hr-HR" dirty="0" smtClean="0"/>
              <a:t>Bratislava Simonović</a:t>
            </a:r>
          </a:p>
          <a:p>
            <a:r>
              <a:rPr lang="hr-HR" dirty="0" smtClean="0"/>
              <a:t>Maja Marija Čiča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668963"/>
          </a:xfrm>
        </p:spPr>
        <p:txBody>
          <a:bodyPr/>
          <a:lstStyle/>
          <a:p>
            <a:r>
              <a:rPr lang="hr-HR" dirty="0" smtClean="0"/>
              <a:t>Postoji nekoliko istraživanja koja potvrđuju da energetski napici zaista na kratko vrijeme povećavaju mentalne i kognitivne sposobnosti, budnost i fizičku izdržljivost.</a:t>
            </a:r>
          </a:p>
          <a:p>
            <a:pPr>
              <a:buNone/>
            </a:pPr>
            <a:r>
              <a:rPr lang="hr-HR" dirty="0" smtClean="0"/>
              <a:t> Energija u energetskom napitku ne oslobađa se kao rezultat sagorijevanja kalorija, nego zbog stimulansa i vitamina, koje sadrži.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Što sadrži energetski napitak?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Energetski napitci obično sadrže ksantine (uključujući kofein), gaziranu vodu, taurin, B vitamine i neke biljke. Uobičajeni sastojci su guarana, yerba mate, akai, gingseng, ginkgo biloba. Ponekada u energetske napitke dodaju maltodekstrin, inositol, karnitin i kreatin.</a:t>
            </a:r>
          </a:p>
          <a:p>
            <a:r>
              <a:rPr lang="hr-HR" dirty="0" smtClean="0">
                <a:ea typeface="Calibri"/>
                <a:cs typeface="Times New Roman"/>
              </a:rPr>
              <a:t>Neki energetski napitci sadrže šećer, dok drugi brandovi ga zamjenjuju sladilima.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1"/>
            <a:ext cx="8229600" cy="2057400"/>
          </a:xfrm>
        </p:spPr>
        <p:txBody>
          <a:bodyPr/>
          <a:lstStyle/>
          <a:p>
            <a:r>
              <a:rPr lang="hr-HR" dirty="0" smtClean="0"/>
              <a:t>Nezaobilazni sastojak energetskih napitaka je kofein (često iz guarane ili yerba mate). Energetski napitci sadrže tri puta više kofeina nego kola.</a:t>
            </a:r>
            <a:endParaRPr lang="hr-HR" dirty="0"/>
          </a:p>
        </p:txBody>
      </p:sp>
      <p:sp>
        <p:nvSpPr>
          <p:cNvPr id="2050" name="AutoShape 2" descr="data:image/jpeg;base64,/9j/4AAQSkZJRgABAQAAAQABAAD/2wCEAAkGBhQSERQUExQWFRQWFxoXFxUYGBkYFxgYGBYVFBcXFhcXHiYfGBkjHBQYHy8gJScpLCwsFh4xNTAqNSYrLCkBCQoKDgwOGg8PGiolHyQsLC8sLiwpLCwsKiwpLCwqLCwsLywsKS0sKSwsKSopLCwsLCwpLCwsLCwsLCwpLCwsLP/AABEIALcBEwMBIgACEQEDEQH/xAAcAAABBQEBAQAAAAAAAAAAAAAFAAIDBAYHAQj/xABCEAACAQIEAgcFBgMHBAMBAAABAhEAAwQSITEFQQYTIlFhcYEyUpGhsQcUI0LB8HLR4RUzYqKywvEkY4KSFlNzNP/EABoBAAIDAQEAAAAAAAAAAAAAAAEDAAIEBQb/xAA2EQACAQIFAAcGBQQDAAAAAAAAAQIDEQQSITFBEyJRYXGRoQUygbHB8BQjQtHxM2KC4SQ0Uv/aAAwDAQACEQMRAD8A5lbaRUgFDsJfMmiUUlPhjdj0U29eCLJ2pwqtxQfhHzH1qy3KvYHtq7MNjqKYlqAfGvLNydK9uXYq+uxpjkUUx9pIFV3MtHjXq3dZj0qQXj3VbVFHKM0o3sTWgQsTp8q9wePNtzuV17IOnwqaxYVt7iJ/FmJ+CAmjvCeH4JSWuYtixGyWLhE+ZiRVoUpyTcY3JWlTsop7D7VyQD3gH4ipBUHDuG2FuMLWKW4X2DWrls6SdyCPnVp7cEg7ju1pFSm4OzQqMk0eV6KVSJZJ2BPkJpRcbVbiY/Bufwn6VaKxvpVfiI/CufwN9KK3I9jGFe4R616LJPp/ONPjS6qdauDBOFMI2g9oK0alTvFaROVlLqKtYfEOikKwAM6xrrHP0FeWbMyp5gxPfVzhuUGWMco89MoHKg2iWKyYp4gOPgOQj6U84h7kjMDO4AHIz9aJf/EMXcuTZwt9lM9pbT5efMiKff6IYqyCXwt1D3lW9aNiKLBbYi4JlzzJkd+/1ply+/Zl+cjQb76V49llJBDKdfakaaR7XiKYVkLGsEa+QqaAasPFhve+Qq3wjC5boMzofpXiDSreCHbU6az9DQlsFPUKGmmnmmmsw4aaaaeabFQA015XpryoQhxA0qtVrEbVWirIjG0qdSqwClatqp23q7FVrdvN4VaNLhfkjFUWKvZEJiY5HzqYCvL1gOIO1M5AwaOHh+2SRm1jzry9wtVUkE6CeVTljbJzaWxop3P8++rN1Mykd4/SkynOMtXoMUYtaIDYe3pPfUrbHyr37q6CW2Hcagu352mtS6z0GKpGELE2BtqdzGv6fH5Vr+jeES4WCg6KZYtvpyAUEVjMMPrW66CjtPPukfEV6j2UmouV+Dg4yWliv0bwQOLPMIrH6IP9VEeP4cLeIAA7K6DadiflV7onw+GxDn3lQfNj/tqPpOn4wPeg+prke2JXxMl2ff1N+C/opgvhFxjcbKYhomASK2vCbuIZGy4i6oAJgGB399Y7gfD1a6SJz5/8R0kdlRIEnx5Sa2/AcETbuQLmiyJTJmnuJnx5aeorgypSbvc9Xh8ZQjSUXFJpLW17+hnsbirzNlN12n3hn+IM1m8bPVXJ3CuDGm07CtRiOw1xwT2NFPPMxyL4bnTlttWc4h2kunvDnTbUEmPDWhQUrXYv2y6WZQgkno9rbr+DddCsDhcHhbL3ETrWRWJiTqAdz58q17dM7IT2jHdOlcz4NF1M9zVVVQq6gQABOnkfgaN2OEpMkNkz5YaFCkyQGkzoNSZ7q2KNWSvFKwhUcBTSjWlLNZN2WmvC8OeAlxhcHjUYZE6yDBiGkbdoa1xvgdtxeb8TIwmXAOaZggHceldC4vgxZUXbM9g9oSTpr390EfzisNhsDdS7nu2nRHOjRAImez4xS3J5Wpbl3hKMcRTdJtxbas901ww9g7Cu3bu3WaYmJnyLNNO6Q8NS2xVc+m+befStxwnh2Fz9fYVbiCy6tbS3dbtk9ksGBCELEkncEist0qbtnWZ1PwrPJWVz0mFrRrPIk0kuVbU5/wATsltMxgHY6ioLVr2F8QPrVziTxymhjYppBAiNa10n1TxntOKjiZJBpsKFU/r6D9+tLC+2vmfoaEXeJXG31+NWeF4xmuoCOf6GrvY5/JoiKaRUkV4VrMOIiKaRUpWmlaICMimxUhFNioQhxA0qswq3iNh51WirIjGRSp8V5RIVMHigRBI2q3FDMBhjr6UVqqA99DwCngUgKeBVgEdzDqwhgCPGs6cU/vH41qQtCuOYckplUnQzA8u6rws3ZlZdoJa+xEFiR5mmAV6BT7ehB8a1KNthVy5w/BllJG4I05nyrof2e8ObrGzAiFM/+sjzrHWLzdYxtjPJU6AnUDw8RXUvs84c5vgXYUGQAASfZjnsPOuhhcTOlRldpJrS+/GxplhsPVinaTa3stLa6v0+9TzhLKlrKd3dnLSO5BBHIbCaznSnGf8AUBeQUCfLu+NbjjOGw1omzncFNTJhM2XKWGkBo9KwvTDDot+1kYOCkkghtZ71rkV6rr1JVFqm3/o2So0qVGKUWnZaPZ96+7AjgN9vvbjOcoYaSY/Ly2+XrXReBLKXh/gJ9RXOejdqcW/8Q/2/0/rXXeheBVjfzbBGBPmdfp8qxVY5ppI6WBnGnhJTfb9TL3MtpV6woFuMFuZiBFp0uKpM+yC4UTWYxkE3FmdxI2II3+Bo7xHH2MXjLIWTmabdu7abswpLFZXK9h0UzBOV1Rx+YVnLrzcvHkWYjyJkfKKblUEoo5uIqyxDlVfb9DWdEcJkwbX30UKQoJ0Yyy5Y31kie8yNqPWcIblgvdKgEB4WSYjN2jp2j39xjkKl6E9VfwVpGCuAqhlMGCveORMUl4XfIZRbKwQAFGVYkDSfTfapN1GllfBuoulecZq0s17u23d+/gDekHDymHvNGYBQwbTKysF0WZOhn9muZ4XCN1ltQ5bMYAOijTvJgeddg4phXXh9y3dyyttxoZ0ALAk7TtoK4/aH4ief6VJydvgUotOrDtzvXyOp9F8Ur4JLV4I4DNkzXktALM6KpLvqJkrz8KzfTPD5bhjuGkRyFajofiMN92uKoa3dW1+M6oWuHWCyvqOrggFYWPHeg/2jWv8AqD/An+haVP3DvYGVsXOFmve3+HG3PG+5z0YbPcykkabj0qf+wx77fKlhh+MPI/pRWKtCTS0PO+1UvxMgV/Yo94/AU6xwsIwaSY74okVppWr52cyyIcteZalimkVUJCRTStTFaaRUIQla8ipSteRRIVcSNBVaKuYoaCqpFFAGxSr2KVWIQ2kgDyqUCm2hoKlAqAEBUiivFFPC0CDgKcUkR30lFSqtQhmeIcOC3FRJ1HM+f8qrXLBU5WEEUe4hhSLgvGMqDUc+e3xqaxYt3AHyAz3791Odfo7Nq6+pRUs1+36BnoFPVaD85rt/RKwRbkqo8ecnf6CuU9CcQlnNCL7WxEjly+Ndm4Pj0e2IULygbTv+lX0msyJmyLKcl6fl+vfM7CGMAQB4aARzPnWP4jhMt20QIDWp84uXATXRftAxts3WBUGDvz/4rL9LAh+6FP8A6nB9Lzn9a7mKpxWDTStdLsOfhcTOo8sls9/Pv5A3RazONOn5x9FNdv6O8PFsXULFWu5mUiQVUGAQ3f2prknQVV+/sSBp2vQKK6p0a4j1t/EAls2a4ptzHVohCWpHJmksCNCGrgKCtc7c60o0lTWz/cx1nNbW8AY/Fe0EA/DF0Zi9yz7qPmBKRCuHjQxWIugdZdjYEgemn6V0zia20uC2nsWVYSYk3HDScw31aToNRXNGXt3PM/Ss8neZrlBxwiv2r1T/ANeZtPs8xQtKDlnOYIB106whgNjERED2t63Nvjq9WSwKiRBk7GdxyOm2u9c96N4gWreRyVIZYOo0IbZgDEhiNfOa1Ni9aXCXHD/nUZgZ0hgFjecsjz1B50+OTKrPjVFcVQrzquUot3ej1ej28dO9dnBB0j40vUXVZYJW4sSAANV7QOzbCNSTtXJLQ/Et/wAX6V0LpHZBtW0QSbrEkyYiUIIGx0I1rCWcOXvW1USxeAP+fKk1Gm3Y0UqSoui3zJ+SaX0Z1jgWHGZbgtIL7WCqDrCou21IUu1sLE6D8wmBQr7R8ERdnvRPkoH6Va6OcXuObtlLmXqredAFWWUEG4hbeDIIiPXSn/aTi+0v/wCan40JWys6eFzwxqv2Pt20a3+73OWWE/GHrRSKH22/GHrRWKXHY5Ptb/ssiK00rUxFNIqxyyErTStTRTSKgCErTStTEU0iiEhIpsVKRTSKhCrihtVQiruLG1VSKsgMjivaUV7RIRqKkWminrRAPAqRRTFqQUCDlFSqKjFSLQIPyzQ3FWDaY3RLTpkA28dPLu50TFSLV0+GBof0WxpbMSuXUaHy31rpfBuLEXMKgkg3CWjXQDLrH8fyrlq8Lt3rsOxBjQCNcss24PKtl0TxQwF/LbR2QwXaBObtgjQrt2dwdzW/D5PR6PRbW3M9VNoG9NVc3rkI57R/K3efChHGMM6/d2ZWGZG3BH5vGtf0n49fuuSiECTEkCF1gGbmp17qz/HWv3lwwNp+yGBKgOp9kCCkxzme+t2LxTnSydXbh3E4ekodvxQN4egBukkhWyrcYfktFkW6dNfYLa8hPdXWuhd5XxOKKBclnLZtsuxAQF0LTDhDlgk6ZmE1yvo5eNvFZijQZU5lIAGUqZzCIEzrW74R0vwmGLIjW7ds54QXLehZiwmX8T8a42e0bNHTlTUsrzLbtPONsnXACFJugkAzM7knl5Sd659ix+Le8/0rWX+Kl3z2zbeO1oAxMEbQTO9BsX0axXavGy+W4ZBCkAeYMEee3jWRJ5mzpYqrDoIwjJO3ff6HTOEcHtXMKhdZ7KEwJO3cNedX14FY6hkAbKWBPZMyAQNI8d6xfD/tJOGtBLmFudlQCwYESNNwKnw/23YVxlFq5J5a/WtOVM5scTUirKTstdwmei9q0huISQMxEgiOR0PlXJbDlL1plMMHBB0EESZ1rqeI6Y3MQmW3hWg6EtdtrAOkwxk+VYjG9CcQhUkJoQTFy2YnwzSfShKk0rJFlj1Uqqdaez57AkOkF0s1tRYtB4Dm2ERnGujNMx4CKu9O7uZk1A/Bt7ke6DvWSxmIs2rstfg8/wAK4IPcN5ojxDjlrFBWW8gyIFkyslBp7cQdKRKE43jJHp6WOwWaFSE1s+Hu7d3cZ1bcXl1U77GeRorVjg/R+5jLhdblqUBMZ0iJ1mGJUROscqpY/GW7TENdtEjfLcRv1qJWODjq0a1XNFkhpppq3gQTqI3kRsJqD+0rUAi7aM/9xAf8xFFK+xhehPTlFXbPCw1s3OvwwQczft/7SY9YoZe4hZTe/ZP8NwN9KOVgzIkK002qfauBlDKZB1B7xVzDcKuXFDIsg1VtLcNwWyGmEVrMN0CxTrIQeAJgn5RQ/ivRTFWIz2GI5lSGA+FS6tcGZGbxfKqZrzjj3FYaMg7iNSfWhRxj+98hV1qrolwrXlCvvtz3vkK8q1iXCi15cuRGvOhl7jGXQEE+AMfEmqN3i7kzMen86mVtaF6coKa6Tbu/lGywF2wCDctl/DO6j/IR3Ub/ALYwYUdXhADzzNecaifzPpXNhxm8pjNBHKB/KimI4s3UIVZ+sMlmzJl3gKEySCImZ50roqvb9+R2/wAb7OSS6N/f+Zo8ZxZIIFhAeRCtp/mNDlxoFssdMuhnv2+f61lm4pdO9xvj/KruEZiXnnlMEzvJG/nV4U5L3mYcZiMNVX5MMv38S1wzpFdt2nIK+Ba2jEeRZSdyPhVix9pOPUQt8geCWx9FoVmnCxA0n/XRHo9jkSzfVrFm4XSAzrLIe9DOh8abT1b8RGLioRppf+U/O5Le6Q38RYLNfc3s5zA5QDbyqQRC8mkGfeWhP3e5nVXkM0bnv51LwxmF22UXN4SFhgDOYkHTnEGRpyq9j72W7Z02DQe+L14TO51PPXQVdGSSSsG8dwVLZVEGsK2bKzM8PkcjXRFzSRO4E1teG4XEG2S14ogT+7tGJJTKXBzABSCSBGk+ANY5ekF689soqKzQFWWZZAHZLs0CXAhYA250TxnEsRZw7M9w2GdATZGjCWOjrG/Z0B7x6M1FXVtQpjMOA5Ch7uYKGYKXyuDIAG+sEQCTEnfQ8r6Q4TqrzCCNTKnQjU792kGtz0b4yLobrgkGFefzgpnJaBCtqIOx5g7MD+0jGJfxKZSi9kKToqiJXMQs5RC7awAIkQTerTcUnx2iqdVNtc9hlrN9RIYNsCAG5+o/fjRC7fxJw6lxeOHB0zOxtzC7DYHf41fXoWBespexFu2t3KFbKzSxy6DSPzaEkCj/AEj+zHqmtWrN9CX1YXWVCo0BeSRmEz2Rr571j6aF7XLdLB21MCt0EBQna75Ou3L0Px8KtcLBz6CD5xHrVzpD0abA4lbbMHBghoidYIIk/s0O4RdVbqs6B1DAlCSAwBEqSNYNaaDjJqW4JyzRvF79xscCmIcZUU5iRu5WAQGWAxBgggg8xRLG8JxdhSt7QMnK6rT/AJtNa1fTgFrzMllZwuHF97ufK3Vlrg6vJlIcfhkjUEE+dN410Kxd9FKLZgqCJutzAP8A9fjXTo16MoLpJNfGXzucfEUcVGt+VCLi+csdPg/oci4mjD2425NP151Pw3o2l1QS9wMRJARCuxMK2ftQI+dDeI3ZE7Vd4Zx+1ZSGt3CxGrC4sbnZWUxppWTFximst/O/zOxhJya69vKy9CY9HWyn7tcuu/NSFtALBmS1zfbTxrO4nCOntCP/ACU/QmtAnEbbuzW+sUFdRcZbjE6/nygxEDWdqz+NuEsZ+gH0rEjXNxvoGG4s4wo/7nYJ5jLoSPNRFZ9hRLF//wAtkeLH/MajwXCLl1GZUYhYJaDl10ALbAnSJpdPRPxYZpyaS7ES2ejt9sO2IAXqlME50DSTGiTm+VCyp39K22B4BdTCM1xGCzMbs0aQqjvOmbYT6VkMdYZGKuMrTqO6dYpouUJR3Qf6OcZK2WQ6kEZP/I6g+AgmiacSe3CgXJ5EXNNzB9nWDrHmPLLcM9h/Nf8AdRy/b1U94rPLqzuZq9SUFoa7A4bHXVJtWsSVJXa6x7ICDLt3E679s7wKDYniWIQ5XS/MRrcIMxb1OnepMf8AcIrbdFuHscDcdnIDKuRMxWFZra9Y/fpqBsBBOpEYrjiHrTJ5/qooKUo6szzrThl7wHirlxj2gYOolpP0qoakxV7tCm3B4RQjsdPCSummRxSpUqJtsgGacqyQBuTAqW7YI3276WDHbXSdf2fStBz46lzjGHysnPsAE8iV7J+gpC7NjLzDT6Ef0ohirWe1GQyXBBg6ZiAx/ptTrXRxskjPlP8AgM6fT1FBS7TTUw8nJ5VoZ8UcvQt0xzVNO4qVRh8qr/2bkcHuYaNl2Db6+GtSY15ud3/IPKhdN6EdKUKUsyfFtPEjUf8ATN6/UGm4A9hvKnoPwbg7pqvhG0PlQpby8R2N1hSf9i9GzzCv25ADH3WmCIO8EHTfflRHG4sPctE6lV7Yg7ly5EmZnMe+h2CSWPqNp3BGop7/AN6P/HlHujar361jNkXQ5++wT4Zjril1RlRbq9XEKYVoJILDszlGu+vhW++z/ouL+CxeJuds9Xet2Qde2LRz3CO+SAvdE9xrAPiWHYGgUQGnYHkORlc2kb10j7JsdctddcuBEwdxlDSxAW4xZbbrm0KNl6tmmM0bwafJWiY4u7Mvw/oRfOEGJS5bS49k3Uw+Y9ddtWgMzryGwIEHcSdaAdJujzWYuG6lwOQrZQdLkMbiNPNSsTzDTW8udJsKEDoLt3FYOzewlnqlzWLqNmt2rmcCAApmO/v0rIdOsZaYKLF5nRXHZcnrBNsMs5tSEDG3mOvZjWKo3O2uwVkzabkHSC6bTYBsxJWzabNMiQwOk6aRWl+2RVOItEEHNaE6SQM7ZW7oIJrI8avZsFgoGwvLPMkPt5QRWi+1HEBrtlTHXJh0W9E+2wDRHKJP/t4VgguvH/L5iorWPi/qDvtBvN/aBQ7W1tqvllBn1J+VZjCtqaM9Kbyvew7gEFsPhy0kmWyASCd9ANfCglk6mtmE0ivANvy0fReO4e2Iv42whAa9w5EUnYFruIUExy1q5i8Tct8TwGHztkOEul0BOVnthFDRzjWKC8T4ZavY4tevXrKW8CtwvZuNbMC885surAAzFMwvAeGYu8q2sbi7l4K2U/eL2YIIzwzKIGokA91S2g/TY4rjH0/ffT+qtlZISZXKM2WVkzmM6MBrr4T41MZp6T9aYlx3BCgGELN4KNz6Cn4q7sLwyir3Zo8BhLBLowtW5NoB5fMnWrck5Osy5lKrpJAnfWlxrhuES7cFq7bupClW1g9m5mW2QfaLINWgAkDnJE8N4oUQCF0UqJProOW/rp3RVS5xY7ZV/XZgf9XyrFlkblGlzL0JW7VuwIn2tIn83dzrZ8PwIupg7YW6xNvFm3lYwz21uMtvLHbfMLfOSABHOsbw20tzqg5IVesJjc5B1kCdJMRrXQsJwLDvfsqwJL3wqqWZTaA+8s3UBGES9u2Mxky/eRF6a3+PzJWdmrb2j8iW/hgOGm2q/iKmDd0BLNbuPfvdcCNSultJB2gTWU+0XCg43EuqlnN9wdzEE6gd/Kf1rTcAwlu/gRfe0iYjLiEAt/gFkTqgGCpEss3FmDIBmSKi6UcIW+7Z7jAn7wCWALHqsV91tDsKJJd1LMZJlmMmmNaaC4SWubsOd8N9kj/EsjyzGjOEuC4yI2xdVO50Z0UmBrMMdqocFshgqnSXaT5JoP330c6O4cIXufnDdWp92QSWH+IjQHuzR4JaUpWMlSN5JHR7HSC3avLZZS63YV9gLa3D1a5gJkFzlAB0Vc07TlumPDOqNx0ctESGHaALKJzDRoMDYHWddakt3FS+rXDltu9t8wDN2EVOyAoJJUplgeHI0K6YceN4sqIyoTLFxDvBkAL+RJg66kgbRFFuMrqXGwubi75l4GRY61Zut+/QVCLXfULvr+/Cl7s1YTQsTSrxbhjRQfGlUNvSIpYxi0az86bh7Xa3j4eXM+NOZK9suFZWIBg7ESD4ESJFXT4MtKOVpsP4XB2/wwCxY6khQAkakMrf3i7iQDtMGthYS0qP+DEDKlzIrqzncdVmBLKRADdx21rDW+LkE3OrBjQCBAETKjlEDY0XwHSK5CZbYTOSEIVCT70dhtNf+aZdLgaoOT99ev7E3EbYClRDMXAJyW7QH5oi2TrpseU94rN4zBG3lnynTXUnz37xVxsZeYFbagiTsGJmcxkgZiQTqZOtUeL4m4cockx35jru3ta0u92NyZKbV0+dL+HYhyL+HdHi30ND8K+lX8K8i53a/MGhmHbSpT96QzF/0KL7n6MlsXQpYyJggSCQdPCn4n+832j4wM3zBqqwkxUnUkb6g6TrHoabZXuYM8suW+gea31dka5szZ+XYghIIbdZJMbbCtBde5jraXLzdYudi9m2Aq2g7dY1tEkSc+pzGQJy7zQbBtavJcUlUOUuNuzGsfGPjRPDdH72ES1fvK6W2BDlCwe0rAZGdcsBAY0JbLmhgpYCtlNwjLrao59ZVJQeR2e/j8vn6CwOKzu3WHqVQ5bWHJyaD8zDTN9N6BdMUGdW5kQY5wRE/GtNaW+ysLjW7gB7JZJV0PssrKY8xH6Vk+kNvVlyWlKwWyeJgAyB3it2If5Dv5v+X9NDm4SP/I04Wyenqk+9767lfF4ycNhYJm2bo8odLgjx7Xyo19odzNjbrRGZbTDxmyhn+vhWTNw5Qp2kn4gA/wCkUX47xQ33VycxFq0hMQJS2oaB5zXAyWmn4+rTO2o2a+PqS9J2X7xbCmQtjDrzGosoYg7b7UFQ6t5GndaS0kydN/AAD6Uy3qT406istkRq0bHfeIcQwyYrJiry2bd/h3VZiYnNdMhTB1gk15wnEcHwd1b6cQDMqsoDOGEPE6JbBnsipOhvTcYvIi4G65VVVrn4ZtrAA1diI8t/CtVx/jeFwVsXL+RZ9lAql3I1hFjXz2HOKCcl1UWcYtqTtp6HzHjknUbEmPUmKIdHeHk9YWUiFgggglRLMNe+VFUuKvLHlqTHdJJ/WtRw7Hfh2igUEgKTlJBlt9CNs2w3g91HGzlCKa3BhUpPUxFy31bsp3UlfgSJqBjXTbtzDpaDNbzPlHvMBIBUe8xywQo2BEld6wnGeKG4cmXIikwpUB5PNyAPQbDzklVOp0ivZrxHSjldhvCsSqFWeSoNwGOc2oj4mreO4hcd0z5hcQ6NMHX8SRymX+Yig7ewPEk/QVr7HFlxdk23Rc6WQyOBD57KSysw9pHtqfIiKpObhZ2uue405c7y31sreRXu8UuXJe7dvFveYE/mCjUr7UR8qM4PpGuIw91L7lH6u6FvMzZ3UXLV65bJ95srAHyBqDgVy0tt8Q6dYLQRUtkkLcu3BnTPJ9lFBb18KBdLOPrfNpbaqiWreSEBCFj2nKzrlnTXUxNHpm6ijGOi3f38Crp5ItyfgVOCv2h5sQO8lWgepgV0HAdDiMoV7tq9curZGVpUrbXPiLrBkh0XtRAiYEnc80wV3LB7jP8AzR/B8TIMi2B3lHuWjBKlx2GgZgsHTmdNotondmOUop6m54fwmU+8rfxF78dsPhFdlPWkg22uKui21Hb1g6ITVXjvRFQcU/XMyWCtsHKim5eIBZAWMKqyst4tppVTonxu7ZKvlzLatOthXuubdp2DBnVDOuUZQBHPeaEce4pfe0ti5cDW0YtAUDM7ElrjndmJYn12qrdNyvuxMqlLfco8XwNu3fNuzc65RlGfswWPtBSuhUExPgaD7mQR5eulSG5B/fnTD3kaj+VC9jTRfKJw0UqqswnWZ8NqVUyM06kht1HetTlBMAmJq21wnTkNh571Xxq9n1qReoWkgoloos21GbTlmPw5/wBaM4HEK6qt4lWV5tzIJ0kT3bkehrGYdmgQzjyMfsUVtqcpId2aIglToSA2jA8qbCLi7t3NWJxEK0FGMXHbRWt9O0KXrnXFmBVXtuR7SqN4nMTGwBnfTaqfFrilQodbjAiWBkT3zz3+pqEW7WZs+uukkkd8wMoP9fhDdiDlAAkHaPDz7+dVeshEM0YNJcc+KCmJ4NesIvWplDTlaVIOg2g+VZOz3V0zpCZwWHPc8Df8yE/7RXM0XtEeP60YLLOSHYuo6tCnJ/3L5BrCt2Vj3R8dB+UzOlVce31Gu+ny+dWrCxbEx7J3gbE94H1qnjnB2M6j9/s0xPU5z2C3RplIuK4VmCMUV2yqIUyNd5JUxI0zd1aHgnHFw1u9bW211OuZ2KsesuAKYS8GGbqiYBIIMPdBVp0zHR/As8sIMNlIn8sAkQfID41sOC9F2vMJ7LLrmGrQTrqGkCZnf2tdq25I5M0mYXOWfLBfe5Zu4zh1x2VH6qLbOzZ2w4LG4ttRkFxE63J22VUXtd47NY/pDiLBdQgTqVdtUV1RlcoZzXPxHYZZZj36aRWkx/ALsNku58uuy6CQSZCmBzM6SY3msbxbAxaDMYg5ApMtKxMDkoB3pOWPDuNUnyki8mBwLG1L5AQkwSRq6g9YCJ98EqZAytHI3cP0cwgw9m5da6nWXltnM9tVKMe3dtkKxNpBEsebRyNZS3jtiURu2H1XeIlSR+UwNPpRzh+MU4TEjqrYJdHDR2gM47APueH+I1nbY89wi4FVV2WWW6+ZDcYkoipky5QPbbNygDnoAQWLKm9d6v2CzFNCOySSog6iAY9KkxmOLs8KiBolVWAMvdzE8++ocOpzz4g+g86ZSvfYrO1tT6I6MdMcCMPaQYi0hW2ilTKQ2UA7gCZB1pcc4Zwhn63E3EZmE5mv3CSO4AN7PgNK5jwq4kiGE6fkHce7zrWdKr46uzmI9hdSub8o5edLWazeWWnc/wBhk1DOodJDW+8lx8TkvGcudsvs5my/w5jl38Io9heOdTbtWlHaQDMAUnUzJzb8uyIJ95eYXjrKXMc45R6xyqc9ELxQPby3VOnYOvmc0D4Exzp2JjGcY512b+BTDxkpNQ1328Q50ly3rQe3owEkKfd0eI3EOpI3HV6gaThXQk95Jra9FOB4tHYLZuBWtPIK9kg22AkHnDQOeulZ/inAcRaBa5adF0EkRvsO/kfhWemlCOVD5Rk3doE3mEwNgIH1J9STVrhuI6u4Dtoyz/EjJr/7VZxlyz93tIisLm9xiBGaIIB3iqSpJ0FWdrWA21LNyEbuMy4bqp1Z1b0WyE18yT8DQU0Uu8NudV1hBy5gsxsY0+VDbixVlbgpKTe5Lhzp61oeoy2hOmmYnuG/60AwKyfX+dae92gRpyImYkZSAY1jSs1Z9ZIRUSvqEMDYuZAgRoI37I3nQ5mGva2GvlQrilwMJBn/AJb56VoMPxg9UcqZHiMxZYBjU5VknXUD6VmMQoXsiYAgTudDqfEk0LJarcRUpUoWyyTb3tfTzBUa1I50M91OKdqrWIwIaY0+lGTWhuw8XldgaSPdb4ilUpwpGnV/r86VNzR7R9qhcCVHjk/DPp9atLbrzE4UlGA3isqlqh8o6AIX/D4f8VewN0scqpMz3TsSdSvnVS5w64D7DHxUZh8RWk6H8NHXoX6wAqwJ6poBKEAE7RJifLetnVZmVWpHb5AJ8aQTAA+Mbk7fvavcNdLSCdO7YUVbopeZjlsXY11cqg8/KpLfQ64pBuQNZgGY9Y1pMqlOPIxdLU3uafjFk/2dabcdYkEGQexcH9PWsBgNMSvhdH+utlhODISRnKqTJA2nvjareA6A4frRcOJb2s0ZREgzB7xSY4mDm2zXUproIwjq02/Mx/GmFrFXwUVu24AYaA5jqKp4nEm5CgaaaAAajnA3rqXGOh+Cu3nvXbjszsWKpCJPgFGnxqk/DcNb/urYEfE+ZOpqSxcF7quY44eTXWM5wHAZcyst2c0kpEZeyNeZ2J5A7GuhdEsQgcHPHtSLigEqQwKxqdt5O/jQTC4gqdBRrCcXflFH8fUksrQPwdNPMtyC6zFmy2zkZmb8hIhViVKRM7GI1aI3ONv9GGYmTlJ1kbLvt368uQFbnE8Udtz8KF4hid6TPFVNkrDY0IbvUyVv7Nb7jsOm50aR8wCKLcP+zTFrZvIRa7agAi5sQwbWRtE7UYsYgjaieExFxlYjMQok77SB+tUjiapZ0YGHs/ZfiEYM920kGdJc/MAfOrlnopaDfiHM06k7R6RHpFH7l8k6moSmtB16subeBOiguLkuB6NWJBFwjwO36Ua4vwm1dVA10dlcogb+c0Kw1oEgTR3jXB1S3bIM5lk1up4jGODy1NEc+phMH0izU1cxvEejOGI01PvfvT5VSt9D7rCLTWtMuXMGRoUiALlog6gRqNjvOtGrtvzp9tiO+sTr1k7uV/E3xo00rRjbwIuG9H+IWz2UI0gZcW7LGWICXBPrOnpQDiH2fcRu/wB/cEAyM91mjSJAA3rX4bFXJhSfj/WqmKxlyYJJ9ZovE1LcFuiT0uzA47oJdtiA4aPCBPhP1NULyXrZAuWToAO1bOw21FdEt4kzrRXCcWAEFRFSOLn+pXKuhH9JhDxBTw5s9oQb42Z12tQBv6+prI4i3nPYQgdwzNr399d5biqFdUEesUHxvEEIMKAKa8Zb9JT8Pfk5PgMBcWCVI15juHMetF8OSWGvj9f5VpruBFzQHLuBpyO4p2G6DPIK3AfAiD8RpVPxCne5mr4WV1bVEL4KbLsskLJaAdCc4E+sVlcVv8v0rsXCOFXLeGvWyHJdMoAgrOnw561heI9DMSXPYAE82HeeVSjUS3Mc8NK90n9/AyAt9oeY+ookbdTtwB0YBo01MbVIyUZVLs6uHpuMdUUurpVa6ulVcxpsVUtVZtrFMVT4VMqnwoO7Doi9g8UF5A0dwPGDIAUE1l1Bo70axptXrbhVOVgdRNLUU2FvQt4ri7gkaL5AUMvXi51Jq7x64WvOcoWWYwBESZihyg1SUUmSLbRNbsCJmpcNOYa/GvcOumtS2U7W1DlFuC5xrD5XgEAQDp4gHvPfQ0oa0PSOGdGA3tpO2+QA/ShK26NXSTFx2IbVppo7wBstxSdSCPAfGhtu3RHAQGBHfRpy1BJFjjVw9a8SNT5UIuoTRfiVwNcZu8k/OqfVr30ajdyRVkUlsGi3C8AxS7vohO47x31AthO80RwNoQ0E7d8VSG5JbAZsNr/Wl931/rV97azqTSCrQ5Ce4TCGRoK0fHsFFq1pHZGpJPLYDlQjBwCIrQ8WxBNpBlA05VspyWV3ETvmVjE38L5VCcMfD4USvGo6yyY5EvAlYPK75W/0mhmKtmT/ACo7wq7keRvlYT5qRQu6dajfVROSh1PnXqYeTqTVg+VNBApaLBa5wlPuQadesIkT7o0/YrN3cOPGjT4luqy5uzmnLymN6GuabVa0sUimUkwwq1YdlOhNNLipbAkj9aQyzbQawbXyjMp0USTp5UGxfFn1lq3PASow17QagVguJoMx0FWa2FQqOTYJxN8nnVS4Ku3VAqu1WixxUKUqmIPdXtXuQbb4I3ePnU44C0br869pUM7LWFb4G87j40QwfC2UgwD60qVUzu4WXcfgWuMWCgSdpn51XXgbxynz5UqVBzb3Iia3wa4O7409OD3JnT40qVVzMsX8RgXcL2QIEbjWoV4Lc8PiKVKi5N6srZIlTgtzuHxFWbPDLimYHxFKlQUmiNE17hzsZyjXxFNHBX7h8RXtKi5tgyoevBrnur8RVu3wy5EZV+NKlUUmgNETcEuHktPXgFz/AA0qVG4Ce3wxlI9mau4jD3XUCYA/xH+VKlVlUktAOKBtzo65/OPnTf8A4y4/OPgaVKhuES8Ab3/lUTdGf8fy/rXtKqthPF6Ljm5+H9aeOiy95+VeUqiIev0fWPaMelQXeAWx73ypUqjYUOHR213NPnSPBUGwPxpUqgLHhsRKgmO6T86q3OHKeX7+NKlVC6ikQNw5PdHwFRNgF90fAUqVQJH9zHcKVKlUDY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052" name="AutoShape 4" descr="data:image/jpeg;base64,/9j/4AAQSkZJRgABAQAAAQABAAD/2wCEAAkGBhQSERQUExQWFRQWFxoXFxUYGBkYFxgYGBYVFBcXFhcXHiYfGBkjHBQYHy8gJScpLCwsFh4xNTAqNSYrLCkBCQoKDgwOGg8PGiolHyQsLC8sLiwpLCwsKiwpLCwqLCwsLywsKS0sKSwsKSopLCwsLCwpLCwsLCwsLCwpLCwsLP/AABEIALcBEwMBIgACEQEDEQH/xAAcAAABBQEBAQAAAAAAAAAAAAAFAAIDBAYHAQj/xABCEAACAQIEAgcFBgMHBAMBAAABAhEAAwQSITEFQQYTIlFhcYEyUpGhsQcUI0LB8HLR4RUzYqKywvEkY4KSFlNzNP/EABoBAAIDAQEAAAAAAAAAAAAAAAEDAAIEBQb/xAA2EQACAQIFAAcGBQQDAAAAAAAAAQIDEQQSITFBEyJRYXGRoQUygbHB8BQjQtHxM2KC4SQ0Uv/aAAwDAQACEQMRAD8A5lbaRUgFDsJfMmiUUlPhjdj0U29eCLJ2pwqtxQfhHzH1qy3KvYHtq7MNjqKYlqAfGvLNydK9uXYq+uxpjkUUx9pIFV3MtHjXq3dZj0qQXj3VbVFHKM0o3sTWgQsTp8q9wePNtzuV17IOnwqaxYVt7iJ/FmJ+CAmjvCeH4JSWuYtixGyWLhE+ZiRVoUpyTcY3JWlTsop7D7VyQD3gH4ipBUHDuG2FuMLWKW4X2DWrls6SdyCPnVp7cEg7ju1pFSm4OzQqMk0eV6KVSJZJ2BPkJpRcbVbiY/Bufwn6VaKxvpVfiI/CufwN9KK3I9jGFe4R616LJPp/ONPjS6qdauDBOFMI2g9oK0alTvFaROVlLqKtYfEOikKwAM6xrrHP0FeWbMyp5gxPfVzhuUGWMco89MoHKg2iWKyYp4gOPgOQj6U84h7kjMDO4AHIz9aJf/EMXcuTZwt9lM9pbT5efMiKff6IYqyCXwt1D3lW9aNiKLBbYi4JlzzJkd+/1ply+/Zl+cjQb76V49llJBDKdfakaaR7XiKYVkLGsEa+QqaAasPFhve+Qq3wjC5boMzofpXiDSreCHbU6az9DQlsFPUKGmmnmmmsw4aaaaeabFQA015XpryoQhxA0qtVrEbVWirIjG0qdSqwClatqp23q7FVrdvN4VaNLhfkjFUWKvZEJiY5HzqYCvL1gOIO1M5AwaOHh+2SRm1jzry9wtVUkE6CeVTljbJzaWxop3P8++rN1Mykd4/SkynOMtXoMUYtaIDYe3pPfUrbHyr37q6CW2Hcagu352mtS6z0GKpGELE2BtqdzGv6fH5Vr+jeES4WCg6KZYtvpyAUEVjMMPrW66CjtPPukfEV6j2UmouV+Dg4yWliv0bwQOLPMIrH6IP9VEeP4cLeIAA7K6DadiflV7onw+GxDn3lQfNj/tqPpOn4wPeg+prke2JXxMl2ff1N+C/opgvhFxjcbKYhomASK2vCbuIZGy4i6oAJgGB399Y7gfD1a6SJz5/8R0kdlRIEnx5Sa2/AcETbuQLmiyJTJmnuJnx5aeorgypSbvc9Xh8ZQjSUXFJpLW17+hnsbirzNlN12n3hn+IM1m8bPVXJ3CuDGm07CtRiOw1xwT2NFPPMxyL4bnTlttWc4h2kunvDnTbUEmPDWhQUrXYv2y6WZQgkno9rbr+DddCsDhcHhbL3ETrWRWJiTqAdz58q17dM7IT2jHdOlcz4NF1M9zVVVQq6gQABOnkfgaN2OEpMkNkz5YaFCkyQGkzoNSZ7q2KNWSvFKwhUcBTSjWlLNZN2WmvC8OeAlxhcHjUYZE6yDBiGkbdoa1xvgdtxeb8TIwmXAOaZggHceldC4vgxZUXbM9g9oSTpr390EfzisNhsDdS7nu2nRHOjRAImez4xS3J5Wpbl3hKMcRTdJtxbas901ww9g7Cu3bu3WaYmJnyLNNO6Q8NS2xVc+m+befStxwnh2Fz9fYVbiCy6tbS3dbtk9ksGBCELEkncEist0qbtnWZ1PwrPJWVz0mFrRrPIk0kuVbU5/wATsltMxgHY6ioLVr2F8QPrVziTxymhjYppBAiNa10n1TxntOKjiZJBpsKFU/r6D9+tLC+2vmfoaEXeJXG31+NWeF4xmuoCOf6GrvY5/JoiKaRUkV4VrMOIiKaRUpWmlaICMimxUhFNioQhxA0qswq3iNh51WirIjGRSp8V5RIVMHigRBI2q3FDMBhjr6UVqqA99DwCngUgKeBVgEdzDqwhgCPGs6cU/vH41qQtCuOYckplUnQzA8u6rws3ZlZdoJa+xEFiR5mmAV6BT7ehB8a1KNthVy5w/BllJG4I05nyrof2e8ObrGzAiFM/+sjzrHWLzdYxtjPJU6AnUDw8RXUvs84c5vgXYUGQAASfZjnsPOuhhcTOlRldpJrS+/GxplhsPVinaTa3stLa6v0+9TzhLKlrKd3dnLSO5BBHIbCaznSnGf8AUBeQUCfLu+NbjjOGw1omzncFNTJhM2XKWGkBo9KwvTDDot+1kYOCkkghtZ71rkV6rr1JVFqm3/o2So0qVGKUWnZaPZ96+7AjgN9vvbjOcoYaSY/Ly2+XrXReBLKXh/gJ9RXOejdqcW/8Q/2/0/rXXeheBVjfzbBGBPmdfp8qxVY5ppI6WBnGnhJTfb9TL3MtpV6woFuMFuZiBFp0uKpM+yC4UTWYxkE3FmdxI2II3+Bo7xHH2MXjLIWTmabdu7abswpLFZXK9h0UzBOV1Rx+YVnLrzcvHkWYjyJkfKKblUEoo5uIqyxDlVfb9DWdEcJkwbX30UKQoJ0Yyy5Y31kie8yNqPWcIblgvdKgEB4WSYjN2jp2j39xjkKl6E9VfwVpGCuAqhlMGCveORMUl4XfIZRbKwQAFGVYkDSfTfapN1GllfBuoulecZq0s17u23d+/gDekHDymHvNGYBQwbTKysF0WZOhn9muZ4XCN1ltQ5bMYAOijTvJgeddg4phXXh9y3dyyttxoZ0ALAk7TtoK4/aH4ief6VJydvgUotOrDtzvXyOp9F8Ur4JLV4I4DNkzXktALM6KpLvqJkrz8KzfTPD5bhjuGkRyFajofiMN92uKoa3dW1+M6oWuHWCyvqOrggFYWPHeg/2jWv8AqD/An+haVP3DvYGVsXOFmve3+HG3PG+5z0YbPcykkabj0qf+wx77fKlhh+MPI/pRWKtCTS0PO+1UvxMgV/Yo94/AU6xwsIwaSY74okVppWr52cyyIcteZalimkVUJCRTStTFaaRUIQla8ipSteRRIVcSNBVaKuYoaCqpFFAGxSr2KVWIQ2kgDyqUCm2hoKlAqAEBUiivFFPC0CDgKcUkR30lFSqtQhmeIcOC3FRJ1HM+f8qrXLBU5WEEUe4hhSLgvGMqDUc+e3xqaxYt3AHyAz3791Odfo7Nq6+pRUs1+36BnoFPVaD85rt/RKwRbkqo8ecnf6CuU9CcQlnNCL7WxEjly+Ndm4Pj0e2IULygbTv+lX0msyJmyLKcl6fl+vfM7CGMAQB4aARzPnWP4jhMt20QIDWp84uXATXRftAxts3WBUGDvz/4rL9LAh+6FP8A6nB9Lzn9a7mKpxWDTStdLsOfhcTOo8sls9/Pv5A3RazONOn5x9FNdv6O8PFsXULFWu5mUiQVUGAQ3f2prknQVV+/sSBp2vQKK6p0a4j1t/EAls2a4ptzHVohCWpHJmksCNCGrgKCtc7c60o0lTWz/cx1nNbW8AY/Fe0EA/DF0Zi9yz7qPmBKRCuHjQxWIugdZdjYEgemn6V0zia20uC2nsWVYSYk3HDScw31aToNRXNGXt3PM/Ss8neZrlBxwiv2r1T/ANeZtPs8xQtKDlnOYIB106whgNjERED2t63Nvjq9WSwKiRBk7GdxyOm2u9c96N4gWreRyVIZYOo0IbZgDEhiNfOa1Ni9aXCXHD/nUZgZ0hgFjecsjz1B50+OTKrPjVFcVQrzquUot3ej1ej28dO9dnBB0j40vUXVZYJW4sSAANV7QOzbCNSTtXJLQ/Et/wAX6V0LpHZBtW0QSbrEkyYiUIIGx0I1rCWcOXvW1USxeAP+fKk1Gm3Y0UqSoui3zJ+SaX0Z1jgWHGZbgtIL7WCqDrCou21IUu1sLE6D8wmBQr7R8ERdnvRPkoH6Va6OcXuObtlLmXqredAFWWUEG4hbeDIIiPXSn/aTi+0v/wCan40JWys6eFzwxqv2Pt20a3+73OWWE/GHrRSKH22/GHrRWKXHY5Ptb/ssiK00rUxFNIqxyyErTStTRTSKgCErTStTEU0iiEhIpsVKRTSKhCrihtVQiruLG1VSKsgMjivaUV7RIRqKkWminrRAPAqRRTFqQUCDlFSqKjFSLQIPyzQ3FWDaY3RLTpkA28dPLu50TFSLV0+GBof0WxpbMSuXUaHy31rpfBuLEXMKgkg3CWjXQDLrH8fyrlq8Lt3rsOxBjQCNcss24PKtl0TxQwF/LbR2QwXaBObtgjQrt2dwdzW/D5PR6PRbW3M9VNoG9NVc3rkI57R/K3efChHGMM6/d2ZWGZG3BH5vGtf0n49fuuSiECTEkCF1gGbmp17qz/HWv3lwwNp+yGBKgOp9kCCkxzme+t2LxTnSydXbh3E4ekodvxQN4egBukkhWyrcYfktFkW6dNfYLa8hPdXWuhd5XxOKKBclnLZtsuxAQF0LTDhDlgk6ZmE1yvo5eNvFZijQZU5lIAGUqZzCIEzrW74R0vwmGLIjW7ds54QXLehZiwmX8T8a42e0bNHTlTUsrzLbtPONsnXACFJugkAzM7knl5Sd659ix+Le8/0rWX+Kl3z2zbeO1oAxMEbQTO9BsX0axXavGy+W4ZBCkAeYMEee3jWRJ5mzpYqrDoIwjJO3ff6HTOEcHtXMKhdZ7KEwJO3cNedX14FY6hkAbKWBPZMyAQNI8d6xfD/tJOGtBLmFudlQCwYESNNwKnw/23YVxlFq5J5a/WtOVM5scTUirKTstdwmei9q0huISQMxEgiOR0PlXJbDlL1plMMHBB0EESZ1rqeI6Y3MQmW3hWg6EtdtrAOkwxk+VYjG9CcQhUkJoQTFy2YnwzSfShKk0rJFlj1Uqqdaez57AkOkF0s1tRYtB4Dm2ERnGujNMx4CKu9O7uZk1A/Bt7ke6DvWSxmIs2rstfg8/wAK4IPcN5ojxDjlrFBWW8gyIFkyslBp7cQdKRKE43jJHp6WOwWaFSE1s+Hu7d3cZ1bcXl1U77GeRorVjg/R+5jLhdblqUBMZ0iJ1mGJUROscqpY/GW7TENdtEjfLcRv1qJWODjq0a1XNFkhpppq3gQTqI3kRsJqD+0rUAi7aM/9xAf8xFFK+xhehPTlFXbPCw1s3OvwwQczft/7SY9YoZe4hZTe/ZP8NwN9KOVgzIkK002qfauBlDKZB1B7xVzDcKuXFDIsg1VtLcNwWyGmEVrMN0CxTrIQeAJgn5RQ/ivRTFWIz2GI5lSGA+FS6tcGZGbxfKqZrzjj3FYaMg7iNSfWhRxj+98hV1qrolwrXlCvvtz3vkK8q1iXCi15cuRGvOhl7jGXQEE+AMfEmqN3i7kzMen86mVtaF6coKa6Tbu/lGywF2wCDctl/DO6j/IR3Ub/ALYwYUdXhADzzNecaifzPpXNhxm8pjNBHKB/KimI4s3UIVZ+sMlmzJl3gKEySCImZ50roqvb9+R2/wAb7OSS6N/f+Zo8ZxZIIFhAeRCtp/mNDlxoFssdMuhnv2+f61lm4pdO9xvj/KruEZiXnnlMEzvJG/nV4U5L3mYcZiMNVX5MMv38S1wzpFdt2nIK+Ba2jEeRZSdyPhVix9pOPUQt8geCWx9FoVmnCxA0n/XRHo9jkSzfVrFm4XSAzrLIe9DOh8abT1b8RGLioRppf+U/O5Le6Q38RYLNfc3s5zA5QDbyqQRC8mkGfeWhP3e5nVXkM0bnv51LwxmF22UXN4SFhgDOYkHTnEGRpyq9j72W7Z02DQe+L14TO51PPXQVdGSSSsG8dwVLZVEGsK2bKzM8PkcjXRFzSRO4E1teG4XEG2S14ogT+7tGJJTKXBzABSCSBGk+ANY5ekF689soqKzQFWWZZAHZLs0CXAhYA250TxnEsRZw7M9w2GdATZGjCWOjrG/Z0B7x6M1FXVtQpjMOA5Ch7uYKGYKXyuDIAG+sEQCTEnfQ8r6Q4TqrzCCNTKnQjU792kGtz0b4yLobrgkGFefzgpnJaBCtqIOx5g7MD+0jGJfxKZSi9kKToqiJXMQs5RC7awAIkQTerTcUnx2iqdVNtc9hlrN9RIYNsCAG5+o/fjRC7fxJw6lxeOHB0zOxtzC7DYHf41fXoWBespexFu2t3KFbKzSxy6DSPzaEkCj/AEj+zHqmtWrN9CX1YXWVCo0BeSRmEz2Rr571j6aF7XLdLB21MCt0EBQna75Ou3L0Px8KtcLBz6CD5xHrVzpD0abA4lbbMHBghoidYIIk/s0O4RdVbqs6B1DAlCSAwBEqSNYNaaDjJqW4JyzRvF79xscCmIcZUU5iRu5WAQGWAxBgggg8xRLG8JxdhSt7QMnK6rT/AJtNa1fTgFrzMllZwuHF97ufK3Vlrg6vJlIcfhkjUEE+dN410Kxd9FKLZgqCJutzAP8A9fjXTo16MoLpJNfGXzucfEUcVGt+VCLi+csdPg/oci4mjD2425NP151Pw3o2l1QS9wMRJARCuxMK2ftQI+dDeI3ZE7Vd4Zx+1ZSGt3CxGrC4sbnZWUxppWTFximst/O/zOxhJya69vKy9CY9HWyn7tcuu/NSFtALBmS1zfbTxrO4nCOntCP/ACU/QmtAnEbbuzW+sUFdRcZbjE6/nygxEDWdqz+NuEsZ+gH0rEjXNxvoGG4s4wo/7nYJ5jLoSPNRFZ9hRLF//wAtkeLH/MajwXCLl1GZUYhYJaDl10ALbAnSJpdPRPxYZpyaS7ES2ejt9sO2IAXqlME50DSTGiTm+VCyp39K22B4BdTCM1xGCzMbs0aQqjvOmbYT6VkMdYZGKuMrTqO6dYpouUJR3Qf6OcZK2WQ6kEZP/I6g+AgmiacSe3CgXJ5EXNNzB9nWDrHmPLLcM9h/Nf8AdRy/b1U94rPLqzuZq9SUFoa7A4bHXVJtWsSVJXa6x7ICDLt3E679s7wKDYniWIQ5XS/MRrcIMxb1OnepMf8AcIrbdFuHscDcdnIDKuRMxWFZra9Y/fpqBsBBOpEYrjiHrTJ5/qooKUo6szzrThl7wHirlxj2gYOolpP0qoakxV7tCm3B4RQjsdPCSummRxSpUqJtsgGacqyQBuTAqW7YI3276WDHbXSdf2fStBz46lzjGHysnPsAE8iV7J+gpC7NjLzDT6Ef0ohirWe1GQyXBBg6ZiAx/ptTrXRxskjPlP8AgM6fT1FBS7TTUw8nJ5VoZ8UcvQt0xzVNO4qVRh8qr/2bkcHuYaNl2Db6+GtSY15ud3/IPKhdN6EdKUKUsyfFtPEjUf8ATN6/UGm4A9hvKnoPwbg7pqvhG0PlQpby8R2N1hSf9i9GzzCv25ADH3WmCIO8EHTfflRHG4sPctE6lV7Yg7ly5EmZnMe+h2CSWPqNp3BGop7/AN6P/HlHujar361jNkXQ5++wT4Zjril1RlRbq9XEKYVoJILDszlGu+vhW++z/ouL+CxeJuds9Xet2Qde2LRz3CO+SAvdE9xrAPiWHYGgUQGnYHkORlc2kb10j7JsdctddcuBEwdxlDSxAW4xZbbrm0KNl6tmmM0bwafJWiY4u7Mvw/oRfOEGJS5bS49k3Uw+Y9ddtWgMzryGwIEHcSdaAdJujzWYuG6lwOQrZQdLkMbiNPNSsTzDTW8udJsKEDoLt3FYOzewlnqlzWLqNmt2rmcCAApmO/v0rIdOsZaYKLF5nRXHZcnrBNsMs5tSEDG3mOvZjWKo3O2uwVkzabkHSC6bTYBsxJWzabNMiQwOk6aRWl+2RVOItEEHNaE6SQM7ZW7oIJrI8avZsFgoGwvLPMkPt5QRWi+1HEBrtlTHXJh0W9E+2wDRHKJP/t4VgguvH/L5iorWPi/qDvtBvN/aBQ7W1tqvllBn1J+VZjCtqaM9Kbyvew7gEFsPhy0kmWyASCd9ANfCglk6mtmE0ivANvy0fReO4e2Iv42whAa9w5EUnYFruIUExy1q5i8Tct8TwGHztkOEul0BOVnthFDRzjWKC8T4ZavY4tevXrKW8CtwvZuNbMC885surAAzFMwvAeGYu8q2sbi7l4K2U/eL2YIIzwzKIGokA91S2g/TY4rjH0/ffT+qtlZISZXKM2WVkzmM6MBrr4T41MZp6T9aYlx3BCgGELN4KNz6Cn4q7sLwyir3Zo8BhLBLowtW5NoB5fMnWrck5Osy5lKrpJAnfWlxrhuES7cFq7bupClW1g9m5mW2QfaLINWgAkDnJE8N4oUQCF0UqJProOW/rp3RVS5xY7ZV/XZgf9XyrFlkblGlzL0JW7VuwIn2tIn83dzrZ8PwIupg7YW6xNvFm3lYwz21uMtvLHbfMLfOSABHOsbw20tzqg5IVesJjc5B1kCdJMRrXQsJwLDvfsqwJL3wqqWZTaA+8s3UBGES9u2Mxky/eRF6a3+PzJWdmrb2j8iW/hgOGm2q/iKmDd0BLNbuPfvdcCNSultJB2gTWU+0XCg43EuqlnN9wdzEE6gd/Kf1rTcAwlu/gRfe0iYjLiEAt/gFkTqgGCpEss3FmDIBmSKi6UcIW+7Z7jAn7wCWALHqsV91tDsKJJd1LMZJlmMmmNaaC4SWubsOd8N9kj/EsjyzGjOEuC4yI2xdVO50Z0UmBrMMdqocFshgqnSXaT5JoP330c6O4cIXufnDdWp92QSWH+IjQHuzR4JaUpWMlSN5JHR7HSC3avLZZS63YV9gLa3D1a5gJkFzlAB0Vc07TlumPDOqNx0ctESGHaALKJzDRoMDYHWddakt3FS+rXDltu9t8wDN2EVOyAoJJUplgeHI0K6YceN4sqIyoTLFxDvBkAL+RJg66kgbRFFuMrqXGwubi75l4GRY61Zut+/QVCLXfULvr+/Cl7s1YTQsTSrxbhjRQfGlUNvSIpYxi0az86bh7Xa3j4eXM+NOZK9suFZWIBg7ESD4ESJFXT4MtKOVpsP4XB2/wwCxY6khQAkakMrf3i7iQDtMGthYS0qP+DEDKlzIrqzncdVmBLKRADdx21rDW+LkE3OrBjQCBAETKjlEDY0XwHSK5CZbYTOSEIVCT70dhtNf+aZdLgaoOT99ev7E3EbYClRDMXAJyW7QH5oi2TrpseU94rN4zBG3lnynTXUnz37xVxsZeYFbagiTsGJmcxkgZiQTqZOtUeL4m4cockx35jru3ta0u92NyZKbV0+dL+HYhyL+HdHi30ND8K+lX8K8i53a/MGhmHbSpT96QzF/0KL7n6MlsXQpYyJggSCQdPCn4n+832j4wM3zBqqwkxUnUkb6g6TrHoabZXuYM8suW+gea31dka5szZ+XYghIIbdZJMbbCtBde5jraXLzdYudi9m2Aq2g7dY1tEkSc+pzGQJy7zQbBtavJcUlUOUuNuzGsfGPjRPDdH72ES1fvK6W2BDlCwe0rAZGdcsBAY0JbLmhgpYCtlNwjLrao59ZVJQeR2e/j8vn6CwOKzu3WHqVQ5bWHJyaD8zDTN9N6BdMUGdW5kQY5wRE/GtNaW+ysLjW7gB7JZJV0PssrKY8xH6Vk+kNvVlyWlKwWyeJgAyB3it2If5Dv5v+X9NDm4SP/I04Wyenqk+9767lfF4ycNhYJm2bo8odLgjx7Xyo19odzNjbrRGZbTDxmyhn+vhWTNw5Qp2kn4gA/wCkUX47xQ33VycxFq0hMQJS2oaB5zXAyWmn4+rTO2o2a+PqS9J2X7xbCmQtjDrzGosoYg7b7UFQ6t5GndaS0kydN/AAD6Uy3qT406istkRq0bHfeIcQwyYrJiry2bd/h3VZiYnNdMhTB1gk15wnEcHwd1b6cQDMqsoDOGEPE6JbBnsipOhvTcYvIi4G65VVVrn4ZtrAA1diI8t/CtVx/jeFwVsXL+RZ9lAql3I1hFjXz2HOKCcl1UWcYtqTtp6HzHjknUbEmPUmKIdHeHk9YWUiFgggglRLMNe+VFUuKvLHlqTHdJJ/WtRw7Hfh2igUEgKTlJBlt9CNs2w3g91HGzlCKa3BhUpPUxFy31bsp3UlfgSJqBjXTbtzDpaDNbzPlHvMBIBUe8xywQo2BEld6wnGeKG4cmXIikwpUB5PNyAPQbDzklVOp0ivZrxHSjldhvCsSqFWeSoNwGOc2oj4mreO4hcd0z5hcQ6NMHX8SRymX+Yig7ewPEk/QVr7HFlxdk23Rc6WQyOBD57KSysw9pHtqfIiKpObhZ2uue405c7y31sreRXu8UuXJe7dvFveYE/mCjUr7UR8qM4PpGuIw91L7lH6u6FvMzZ3UXLV65bJ95srAHyBqDgVy0tt8Q6dYLQRUtkkLcu3BnTPJ9lFBb18KBdLOPrfNpbaqiWreSEBCFj2nKzrlnTXUxNHpm6ijGOi3f38Crp5ItyfgVOCv2h5sQO8lWgepgV0HAdDiMoV7tq9curZGVpUrbXPiLrBkh0XtRAiYEnc80wV3LB7jP8AzR/B8TIMi2B3lHuWjBKlx2GgZgsHTmdNotondmOUop6m54fwmU+8rfxF78dsPhFdlPWkg22uKui21Hb1g6ITVXjvRFQcU/XMyWCtsHKim5eIBZAWMKqyst4tppVTonxu7ZKvlzLatOthXuubdp2DBnVDOuUZQBHPeaEce4pfe0ti5cDW0YtAUDM7ElrjndmJYn12qrdNyvuxMqlLfco8XwNu3fNuzc65RlGfswWPtBSuhUExPgaD7mQR5eulSG5B/fnTD3kaj+VC9jTRfKJw0UqqswnWZ8NqVUyM06kht1HetTlBMAmJq21wnTkNh571Xxq9n1qReoWkgoloos21GbTlmPw5/wBaM4HEK6qt4lWV5tzIJ0kT3bkehrGYdmgQzjyMfsUVtqcpId2aIglToSA2jA8qbCLi7t3NWJxEK0FGMXHbRWt9O0KXrnXFmBVXtuR7SqN4nMTGwBnfTaqfFrilQodbjAiWBkT3zz3+pqEW7WZs+uukkkd8wMoP9fhDdiDlAAkHaPDz7+dVeshEM0YNJcc+KCmJ4NesIvWplDTlaVIOg2g+VZOz3V0zpCZwWHPc8Df8yE/7RXM0XtEeP60YLLOSHYuo6tCnJ/3L5BrCt2Vj3R8dB+UzOlVce31Gu+ny+dWrCxbEx7J3gbE94H1qnjnB2M6j9/s0xPU5z2C3RplIuK4VmCMUV2yqIUyNd5JUxI0zd1aHgnHFw1u9bW211OuZ2KsesuAKYS8GGbqiYBIIMPdBVp0zHR/As8sIMNlIn8sAkQfID41sOC9F2vMJ7LLrmGrQTrqGkCZnf2tdq25I5M0mYXOWfLBfe5Zu4zh1x2VH6qLbOzZ2w4LG4ttRkFxE63J22VUXtd47NY/pDiLBdQgTqVdtUV1RlcoZzXPxHYZZZj36aRWkx/ALsNku58uuy6CQSZCmBzM6SY3msbxbAxaDMYg5ApMtKxMDkoB3pOWPDuNUnyki8mBwLG1L5AQkwSRq6g9YCJ98EqZAytHI3cP0cwgw9m5da6nWXltnM9tVKMe3dtkKxNpBEsebRyNZS3jtiURu2H1XeIlSR+UwNPpRzh+MU4TEjqrYJdHDR2gM47APueH+I1nbY89wi4FVV2WWW6+ZDcYkoipky5QPbbNygDnoAQWLKm9d6v2CzFNCOySSog6iAY9KkxmOLs8KiBolVWAMvdzE8++ocOpzz4g+g86ZSvfYrO1tT6I6MdMcCMPaQYi0hW2ilTKQ2UA7gCZB1pcc4Zwhn63E3EZmE5mv3CSO4AN7PgNK5jwq4kiGE6fkHce7zrWdKr46uzmI9hdSub8o5edLWazeWWnc/wBhk1DOodJDW+8lx8TkvGcudsvs5my/w5jl38Io9heOdTbtWlHaQDMAUnUzJzb8uyIJ95eYXjrKXMc45R6xyqc9ELxQPby3VOnYOvmc0D4Exzp2JjGcY512b+BTDxkpNQ1328Q50ly3rQe3owEkKfd0eI3EOpI3HV6gaThXQk95Jra9FOB4tHYLZuBWtPIK9kg22AkHnDQOeulZ/inAcRaBa5adF0EkRvsO/kfhWemlCOVD5Rk3doE3mEwNgIH1J9STVrhuI6u4Dtoyz/EjJr/7VZxlyz93tIisLm9xiBGaIIB3iqSpJ0FWdrWA21LNyEbuMy4bqp1Z1b0WyE18yT8DQU0Uu8NudV1hBy5gsxsY0+VDbixVlbgpKTe5Lhzp61oeoy2hOmmYnuG/60AwKyfX+dae92gRpyImYkZSAY1jSs1Z9ZIRUSvqEMDYuZAgRoI37I3nQ5mGva2GvlQrilwMJBn/AJb56VoMPxg9UcqZHiMxZYBjU5VknXUD6VmMQoXsiYAgTudDqfEk0LJarcRUpUoWyyTb3tfTzBUa1I50M91OKdqrWIwIaY0+lGTWhuw8XldgaSPdb4ilUpwpGnV/r86VNzR7R9qhcCVHjk/DPp9atLbrzE4UlGA3isqlqh8o6AIX/D4f8VewN0scqpMz3TsSdSvnVS5w64D7DHxUZh8RWk6H8NHXoX6wAqwJ6poBKEAE7RJifLetnVZmVWpHb5AJ8aQTAA+Mbk7fvavcNdLSCdO7YUVbopeZjlsXY11cqg8/KpLfQ64pBuQNZgGY9Y1pMqlOPIxdLU3uafjFk/2dabcdYkEGQexcH9PWsBgNMSvhdH+utlhODISRnKqTJA2nvjareA6A4frRcOJb2s0ZREgzB7xSY4mDm2zXUproIwjq02/Mx/GmFrFXwUVu24AYaA5jqKp4nEm5CgaaaAAajnA3rqXGOh+Cu3nvXbjszsWKpCJPgFGnxqk/DcNb/urYEfE+ZOpqSxcF7quY44eTXWM5wHAZcyst2c0kpEZeyNeZ2J5A7GuhdEsQgcHPHtSLigEqQwKxqdt5O/jQTC4gqdBRrCcXflFH8fUksrQPwdNPMtyC6zFmy2zkZmb8hIhViVKRM7GI1aI3ONv9GGYmTlJ1kbLvt368uQFbnE8Udtz8KF4hid6TPFVNkrDY0IbvUyVv7Nb7jsOm50aR8wCKLcP+zTFrZvIRa7agAi5sQwbWRtE7UYsYgjaieExFxlYjMQok77SB+tUjiapZ0YGHs/ZfiEYM920kGdJc/MAfOrlnopaDfiHM06k7R6RHpFH7l8k6moSmtB16subeBOiguLkuB6NWJBFwjwO36Ua4vwm1dVA10dlcogb+c0Kw1oEgTR3jXB1S3bIM5lk1up4jGODy1NEc+phMH0izU1cxvEejOGI01PvfvT5VSt9D7rCLTWtMuXMGRoUiALlog6gRqNjvOtGrtvzp9tiO+sTr1k7uV/E3xo00rRjbwIuG9H+IWz2UI0gZcW7LGWICXBPrOnpQDiH2fcRu/wB/cEAyM91mjSJAA3rX4bFXJhSfj/WqmKxlyYJJ9ZovE1LcFuiT0uzA47oJdtiA4aPCBPhP1NULyXrZAuWToAO1bOw21FdEt4kzrRXCcWAEFRFSOLn+pXKuhH9JhDxBTw5s9oQb42Z12tQBv6+prI4i3nPYQgdwzNr399d5biqFdUEesUHxvEEIMKAKa8Zb9JT8Pfk5PgMBcWCVI15juHMetF8OSWGvj9f5VpruBFzQHLuBpyO4p2G6DPIK3AfAiD8RpVPxCne5mr4WV1bVEL4KbLsskLJaAdCc4E+sVlcVv8v0rsXCOFXLeGvWyHJdMoAgrOnw561heI9DMSXPYAE82HeeVSjUS3Mc8NK90n9/AyAt9oeY+ookbdTtwB0YBo01MbVIyUZVLs6uHpuMdUUurpVa6ulVcxpsVUtVZtrFMVT4VMqnwoO7Doi9g8UF5A0dwPGDIAUE1l1Bo70axptXrbhVOVgdRNLUU2FvQt4ri7gkaL5AUMvXi51Jq7x64WvOcoWWYwBESZihyg1SUUmSLbRNbsCJmpcNOYa/GvcOumtS2U7W1DlFuC5xrD5XgEAQDp4gHvPfQ0oa0PSOGdGA3tpO2+QA/ShK26NXSTFx2IbVppo7wBstxSdSCPAfGhtu3RHAQGBHfRpy1BJFjjVw9a8SNT5UIuoTRfiVwNcZu8k/OqfVr30ajdyRVkUlsGi3C8AxS7vohO47x31AthO80RwNoQ0E7d8VSG5JbAZsNr/Wl931/rV97azqTSCrQ5Ce4TCGRoK0fHsFFq1pHZGpJPLYDlQjBwCIrQ8WxBNpBlA05VspyWV3ETvmVjE38L5VCcMfD4USvGo6yyY5EvAlYPK75W/0mhmKtmT/ACo7wq7keRvlYT5qRQu6dajfVROSh1PnXqYeTqTVg+VNBApaLBa5wlPuQadesIkT7o0/YrN3cOPGjT4luqy5uzmnLymN6GuabVa0sUimUkwwq1YdlOhNNLipbAkj9aQyzbQawbXyjMp0USTp5UGxfFn1lq3PASow17QagVguJoMx0FWa2FQqOTYJxN8nnVS4Ku3VAqu1WixxUKUqmIPdXtXuQbb4I3ePnU44C0br869pUM7LWFb4G87j40QwfC2UgwD60qVUzu4WXcfgWuMWCgSdpn51XXgbxynz5UqVBzb3Iia3wa4O7409OD3JnT40qVVzMsX8RgXcL2QIEbjWoV4Lc8PiKVKi5N6srZIlTgtzuHxFWbPDLimYHxFKlQUmiNE17hzsZyjXxFNHBX7h8RXtKi5tgyoevBrnur8RVu3wy5EZV+NKlUUmgNETcEuHktPXgFz/AA0qVG4Ce3wxlI9mau4jD3XUCYA/xH+VKlVlUktAOKBtzo65/OPnTf8A4y4/OPgaVKhuES8Ab3/lUTdGf8fy/rXtKqthPF6Ljm5+H9aeOiy95+VeUqiIev0fWPaMelQXeAWx73ypUqjYUOHR213NPnSPBUGwPxpUqgLHhsRKgmO6T86q3OHKeX7+NKlVC6ikQNw5PdHwFRNgF90fAUqVQJH9zHcKVKlUDY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2054" name="Picture 6" descr="http://kotaku.com/assets/resources/2008/02/ginkobilo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362200"/>
            <a:ext cx="6477000" cy="4308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 </a:t>
            </a:r>
            <a:br>
              <a:rPr lang="hr-HR" dirty="0" smtClean="0"/>
            </a:br>
            <a:r>
              <a:rPr lang="hr-HR" dirty="0" smtClean="0"/>
              <a:t>Zašto su energetski napitci štetni?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hr-HR" dirty="0" smtClean="0"/>
              <a:t> Iako Vam jedna bočica energetskog napitka neće ozbiljno naškoditi, 2-3 bočice dnevno mogu uzrokovati aritmiju, nesanicu, mučninu, nervozu, dehidraciju i bol u želucu.</a:t>
            </a:r>
          </a:p>
          <a:p>
            <a:r>
              <a:rPr lang="hr-HR" dirty="0" smtClean="0"/>
              <a:t>U SAD-u nuspojave zbog uzimanja energetskih napitaka je jedan od čestih razloga posjeta hitne pomoći.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Energetski napitci stvaraju ovisnost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hr-HR" dirty="0" smtClean="0"/>
              <a:t> Kao i drugi stimulansi, energetski napitci stvaraju ovisnost. Mnogi korisnici takvih pića uskoro postaju njihovi taoci i doslovce ovise o njima.</a:t>
            </a:r>
          </a:p>
          <a:p>
            <a:r>
              <a:rPr lang="hr-HR" dirty="0" smtClean="0"/>
              <a:t> Bez svoje dnevne doze energetskog napitka osoba se osjeća neraspoloženom i razdražljivom.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Energetski napitci oštećuju unutrašnje organe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Zbog energetskih napitaka najviše pate srce i krvne žile, želudac i jetra.</a:t>
            </a:r>
          </a:p>
          <a:p>
            <a:r>
              <a:rPr lang="hr-HR" dirty="0" smtClean="0"/>
              <a:t> Kardiovaskularni sustav često reagira na "umjetnu energiju" aritmijom, naglom promjenom krvnog tlaka i tahikardijom.</a:t>
            </a:r>
          </a:p>
          <a:p>
            <a:r>
              <a:rPr lang="hr-HR" dirty="0" smtClean="0"/>
              <a:t>Želudac pati zbog ugljičnog dioksida, koji povećava stvaranje želučanog soka i kiselost želuca, što škodi gastrointestinalnom traktu.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Ugodni okus, boja i aroma energetskog napitka stvoreni su uz pomoć kemijskih tvari. Svaki energetski napitak ih sadrži na desetke. Sva ta kemija oštećuje našu jetru.</a:t>
            </a:r>
          </a:p>
          <a:p>
            <a:pPr>
              <a:buNone/>
            </a:pPr>
            <a:r>
              <a:rPr lang="hr-HR" dirty="0" smtClean="0"/>
              <a:t> </a:t>
            </a:r>
          </a:p>
          <a:p>
            <a:r>
              <a:rPr lang="hr-HR" dirty="0" smtClean="0"/>
              <a:t> Zbog toga čak i zdravim odraslim ljudima preporučuje se da budu oprezni sa uzimanjem energetskih napitaka.</a:t>
            </a:r>
          </a:p>
          <a:p>
            <a:pPr>
              <a:buNone/>
            </a:pPr>
            <a:r>
              <a:rPr lang="hr-HR" dirty="0" smtClean="0"/>
              <a:t> </a:t>
            </a:r>
          </a:p>
          <a:p>
            <a:r>
              <a:rPr lang="hr-HR" dirty="0" smtClean="0"/>
              <a:t> A da ne govorimo već o tome da energetskim napitcima nema mjesta u prehrani djece i adolescenata.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Prirodni energetski napitci - bolji od sintetičkih?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 Mnogi proizvođači dodataka prehrani su odlučili slijediti trend i počeli su sa  proizvodnjom prirodnih, "zdravih" energetskih napitaka.</a:t>
            </a:r>
          </a:p>
          <a:p>
            <a:r>
              <a:rPr lang="hr-HR" dirty="0" smtClean="0"/>
              <a:t> Primjer takvih energetskih napitaka su Forever Living FAB (sadrži taurin, guaranu, nezaobilaznu aloe veru, glutamin, karnitin, inositol, vitamine grupe B, gaziranu vodu, regulatore kiselosti, prirodnu boju, šećer i ksilitol) i Vision IFly (na bazi guarane, ginsenga, yerba mate, rhodiole rosea i ginkgo bilobe, sadrži glutamin, karnitin, kofein, fruktozu i vitamin C).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575</Words>
  <Application>Microsoft Office PowerPoint</Application>
  <PresentationFormat>On-screen Show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Što je energetski napitak?</vt:lpstr>
      <vt:lpstr>Slide 2</vt:lpstr>
      <vt:lpstr>Što sadrži energetski napitak?</vt:lpstr>
      <vt:lpstr>Slide 4</vt:lpstr>
      <vt:lpstr>  Zašto su energetski napitci štetni? </vt:lpstr>
      <vt:lpstr>Energetski napitci stvaraju ovisnost </vt:lpstr>
      <vt:lpstr>Energetski napitci oštećuju unutrašnje organe</vt:lpstr>
      <vt:lpstr>Slide 8</vt:lpstr>
      <vt:lpstr>Prirodni energetski napitci - bolji od sintetičkih?</vt:lpstr>
      <vt:lpstr>Slide 10</vt:lpstr>
      <vt:lpstr>Umjesto energetskog napitka</vt:lpstr>
      <vt:lpstr>Slide 12</vt:lpstr>
      <vt:lpstr>Slide 13</vt:lpstr>
      <vt:lpstr>Prezentaciju napravili učenici 7. razreda: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Što je energetski napitak?</dc:title>
  <dc:creator>KOJCOSI</dc:creator>
  <cp:lastModifiedBy>Pedagog</cp:lastModifiedBy>
  <cp:revision>4</cp:revision>
  <dcterms:created xsi:type="dcterms:W3CDTF">2006-08-16T00:00:00Z</dcterms:created>
  <dcterms:modified xsi:type="dcterms:W3CDTF">2012-11-28T11:58:49Z</dcterms:modified>
</cp:coreProperties>
</file>